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7"/>
  </p:notesMasterIdLst>
  <p:sldIdLst>
    <p:sldId id="256" r:id="rId2"/>
    <p:sldId id="258" r:id="rId3"/>
    <p:sldId id="259" r:id="rId4"/>
    <p:sldId id="296" r:id="rId5"/>
    <p:sldId id="301" r:id="rId6"/>
    <p:sldId id="297" r:id="rId7"/>
    <p:sldId id="272" r:id="rId8"/>
    <p:sldId id="298" r:id="rId9"/>
    <p:sldId id="264" r:id="rId10"/>
    <p:sldId id="299" r:id="rId11"/>
    <p:sldId id="263" r:id="rId12"/>
    <p:sldId id="303" r:id="rId13"/>
    <p:sldId id="271" r:id="rId14"/>
    <p:sldId id="305" r:id="rId15"/>
    <p:sldId id="304" r:id="rId16"/>
    <p:sldId id="306" r:id="rId17"/>
    <p:sldId id="302" r:id="rId18"/>
    <p:sldId id="307" r:id="rId19"/>
    <p:sldId id="308" r:id="rId20"/>
    <p:sldId id="309" r:id="rId21"/>
    <p:sldId id="311" r:id="rId22"/>
    <p:sldId id="310" r:id="rId23"/>
    <p:sldId id="261" r:id="rId24"/>
    <p:sldId id="312" r:id="rId25"/>
    <p:sldId id="278" r:id="rId26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Nunito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771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346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3711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106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24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3004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8378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506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6249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6081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4455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9060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14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73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254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336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59" r:id="rId8"/>
  </p:sldLayoutIdLst>
  <p:transition spd="med">
    <p:pull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Rentrée 6</a:t>
            </a:r>
            <a:r>
              <a:rPr lang="en" baseline="30000" dirty="0"/>
              <a:t>ème</a:t>
            </a:r>
            <a:r>
              <a:rPr lang="en" dirty="0"/>
              <a:t> </a:t>
            </a:r>
            <a:br>
              <a:rPr lang="en" dirty="0"/>
            </a:br>
            <a:r>
              <a:rPr lang="en" dirty="0"/>
              <a:t>2022</a:t>
            </a:r>
            <a:endParaRPr dirty="0"/>
          </a:p>
        </p:txBody>
      </p:sp>
      <p:sp>
        <p:nvSpPr>
          <p:cNvPr id="3" name="Google Shape;791;p51">
            <a:extLst>
              <a:ext uri="{FF2B5EF4-FFF2-40B4-BE49-F238E27FC236}">
                <a16:creationId xmlns:a16="http://schemas.microsoft.com/office/drawing/2014/main" id="{A06A9B1E-772A-863C-3F01-C63735B00F2D}"/>
              </a:ext>
            </a:extLst>
          </p:cNvPr>
          <p:cNvSpPr/>
          <p:nvPr/>
        </p:nvSpPr>
        <p:spPr>
          <a:xfrm rot="244790">
            <a:off x="6410787" y="3042378"/>
            <a:ext cx="1214195" cy="1058563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 autres professeurs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lang="fr-FR"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5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415748698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 professeurs de la 6</a:t>
            </a:r>
            <a:r>
              <a:rPr lang="en" baseline="30000" dirty="0"/>
              <a:t>eme</a:t>
            </a:r>
            <a:endParaRPr baseline="30000" dirty="0"/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L’emploi du temps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lang="fr-FR"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6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746;p51">
            <a:extLst>
              <a:ext uri="{FF2B5EF4-FFF2-40B4-BE49-F238E27FC236}">
                <a16:creationId xmlns:a16="http://schemas.microsoft.com/office/drawing/2014/main" id="{7DF8DC76-B425-8338-45D5-143BBCE54F09}"/>
              </a:ext>
            </a:extLst>
          </p:cNvPr>
          <p:cNvSpPr/>
          <p:nvPr/>
        </p:nvSpPr>
        <p:spPr>
          <a:xfrm>
            <a:off x="4214030" y="3064127"/>
            <a:ext cx="715939" cy="616017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73338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4" name="Google Shape;199;p17">
            <a:extLst>
              <a:ext uri="{FF2B5EF4-FFF2-40B4-BE49-F238E27FC236}">
                <a16:creationId xmlns:a16="http://schemas.microsoft.com/office/drawing/2014/main" id="{5DB72D1C-BB34-0072-65EA-4896D2710764}"/>
              </a:ext>
            </a:extLst>
          </p:cNvPr>
          <p:cNvPicPr preferRelativeResize="0"/>
          <p:nvPr/>
        </p:nvPicPr>
        <p:blipFill rotWithShape="1">
          <a:blip r:embed="rId3"/>
          <a:srcRect l="-197" t="13784" r="197" b="12908"/>
          <a:stretch/>
        </p:blipFill>
        <p:spPr>
          <a:xfrm>
            <a:off x="895149" y="683393"/>
            <a:ext cx="7324826" cy="3792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 règles de vie collectives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Droits et devoirs pour de bonnes conditions de travail</a:t>
            </a:r>
            <a:endParaRPr lang="fr-FR"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7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" name="Google Shape;776;p51">
            <a:extLst>
              <a:ext uri="{FF2B5EF4-FFF2-40B4-BE49-F238E27FC236}">
                <a16:creationId xmlns:a16="http://schemas.microsoft.com/office/drawing/2014/main" id="{461E4C3A-22B1-EF3B-CF0E-429531ECD4DF}"/>
              </a:ext>
            </a:extLst>
          </p:cNvPr>
          <p:cNvSpPr/>
          <p:nvPr/>
        </p:nvSpPr>
        <p:spPr>
          <a:xfrm>
            <a:off x="4302676" y="3162764"/>
            <a:ext cx="538648" cy="495399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38984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 règlement intérieur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lang="fr-FR"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8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783;p51">
            <a:extLst>
              <a:ext uri="{FF2B5EF4-FFF2-40B4-BE49-F238E27FC236}">
                <a16:creationId xmlns:a16="http://schemas.microsoft.com/office/drawing/2014/main" id="{84A83F48-40C1-59A1-DA6A-CA846A6D98AF}"/>
              </a:ext>
            </a:extLst>
          </p:cNvPr>
          <p:cNvSpPr/>
          <p:nvPr/>
        </p:nvSpPr>
        <p:spPr>
          <a:xfrm>
            <a:off x="4389121" y="2957836"/>
            <a:ext cx="634693" cy="655343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956980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 régime de sortie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lang="fr-FR"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9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763;p51">
            <a:extLst>
              <a:ext uri="{FF2B5EF4-FFF2-40B4-BE49-F238E27FC236}">
                <a16:creationId xmlns:a16="http://schemas.microsoft.com/office/drawing/2014/main" id="{B4D73606-7BD2-241D-7284-C07CCE61889B}"/>
              </a:ext>
            </a:extLst>
          </p:cNvPr>
          <p:cNvSpPr/>
          <p:nvPr/>
        </p:nvSpPr>
        <p:spPr>
          <a:xfrm>
            <a:off x="4343810" y="3050826"/>
            <a:ext cx="456379" cy="649334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83854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 manuels scolaires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506353" y="2651125"/>
            <a:ext cx="6131292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dirty="0"/>
              <a:t>Fiche état des lieux + compléter les étiquettes</a:t>
            </a: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10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750;p51">
            <a:extLst>
              <a:ext uri="{FF2B5EF4-FFF2-40B4-BE49-F238E27FC236}">
                <a16:creationId xmlns:a16="http://schemas.microsoft.com/office/drawing/2014/main" id="{33C35C21-9759-309C-199A-6DC78C2D7559}"/>
              </a:ext>
            </a:extLst>
          </p:cNvPr>
          <p:cNvSpPr/>
          <p:nvPr/>
        </p:nvSpPr>
        <p:spPr>
          <a:xfrm>
            <a:off x="4119164" y="3253444"/>
            <a:ext cx="905669" cy="693401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727548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 site du collège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506353" y="2651125"/>
            <a:ext cx="6131292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dirty="0"/>
              <a:t>Codes réseau + Code ENT</a:t>
            </a: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11</a:t>
            </a:r>
          </a:p>
        </p:txBody>
      </p:sp>
      <p:sp>
        <p:nvSpPr>
          <p:cNvPr id="6" name="Google Shape;782;p51">
            <a:extLst>
              <a:ext uri="{FF2B5EF4-FFF2-40B4-BE49-F238E27FC236}">
                <a16:creationId xmlns:a16="http://schemas.microsoft.com/office/drawing/2014/main" id="{45647C8A-A942-19D8-0C8B-04EC25B3C1D9}"/>
              </a:ext>
            </a:extLst>
          </p:cNvPr>
          <p:cNvSpPr/>
          <p:nvPr/>
        </p:nvSpPr>
        <p:spPr>
          <a:xfrm>
            <a:off x="4297651" y="3164073"/>
            <a:ext cx="755611" cy="544477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150039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 tablettes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506353" y="2651125"/>
            <a:ext cx="6131292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lang="fr-FR"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12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" name="Google Shape;780;p51">
            <a:extLst>
              <a:ext uri="{FF2B5EF4-FFF2-40B4-BE49-F238E27FC236}">
                <a16:creationId xmlns:a16="http://schemas.microsoft.com/office/drawing/2014/main" id="{32F54EE8-55EB-99F5-CFCC-89B05974B711}"/>
              </a:ext>
            </a:extLst>
          </p:cNvPr>
          <p:cNvSpPr/>
          <p:nvPr/>
        </p:nvSpPr>
        <p:spPr>
          <a:xfrm rot="613789">
            <a:off x="4304185" y="3103655"/>
            <a:ext cx="535629" cy="700849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33165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7"/>
          <p:cNvPicPr preferRelativeResize="0"/>
          <p:nvPr/>
        </p:nvPicPr>
        <p:blipFill>
          <a:blip r:embed="rId3"/>
          <a:srcRect l="16074" r="16074"/>
          <a:stretch/>
        </p:blipFill>
        <p:spPr>
          <a:xfrm>
            <a:off x="3500030" y="645932"/>
            <a:ext cx="2266047" cy="2226447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58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oogle Shape;201;p17">
            <a:extLst>
              <a:ext uri="{FF2B5EF4-FFF2-40B4-BE49-F238E27FC236}">
                <a16:creationId xmlns:a16="http://schemas.microsoft.com/office/drawing/2014/main" id="{03C809AA-6694-1213-1FFF-B970241D4745}"/>
              </a:ext>
            </a:extLst>
          </p:cNvPr>
          <p:cNvGrpSpPr/>
          <p:nvPr/>
        </p:nvGrpSpPr>
        <p:grpSpPr>
          <a:xfrm>
            <a:off x="3621356" y="790815"/>
            <a:ext cx="2033328" cy="1960948"/>
            <a:chOff x="576654" y="555403"/>
            <a:chExt cx="3865959" cy="3794658"/>
          </a:xfrm>
        </p:grpSpPr>
        <p:sp>
          <p:nvSpPr>
            <p:cNvPr id="3" name="Google Shape;202;p17">
              <a:extLst>
                <a:ext uri="{FF2B5EF4-FFF2-40B4-BE49-F238E27FC236}">
                  <a16:creationId xmlns:a16="http://schemas.microsoft.com/office/drawing/2014/main" id="{C1E1657F-B0A3-9146-D9CA-E7BED74C0EE1}"/>
                </a:ext>
              </a:extLst>
            </p:cNvPr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03;p17">
              <a:extLst>
                <a:ext uri="{FF2B5EF4-FFF2-40B4-BE49-F238E27FC236}">
                  <a16:creationId xmlns:a16="http://schemas.microsoft.com/office/drawing/2014/main" id="{99034D25-6B7E-A146-F824-3B19B7C70590}"/>
                </a:ext>
              </a:extLst>
            </p:cNvPr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204;p17">
              <a:extLst>
                <a:ext uri="{FF2B5EF4-FFF2-40B4-BE49-F238E27FC236}">
                  <a16:creationId xmlns:a16="http://schemas.microsoft.com/office/drawing/2014/main" id="{85B095CD-6A1B-2871-589B-90CAD129BC74}"/>
                </a:ext>
              </a:extLst>
            </p:cNvPr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205;p17">
              <a:extLst>
                <a:ext uri="{FF2B5EF4-FFF2-40B4-BE49-F238E27FC236}">
                  <a16:creationId xmlns:a16="http://schemas.microsoft.com/office/drawing/2014/main" id="{D2ECFE8F-2EDE-AEC7-F01D-50DED1A5087C}"/>
                </a:ext>
              </a:extLst>
            </p:cNvPr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06;p17">
              <a:extLst>
                <a:ext uri="{FF2B5EF4-FFF2-40B4-BE49-F238E27FC236}">
                  <a16:creationId xmlns:a16="http://schemas.microsoft.com/office/drawing/2014/main" id="{8EEABEC4-3280-5A6A-1089-BE011BDDA03B}"/>
                </a:ext>
              </a:extLst>
            </p:cNvPr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17"/>
          <p:cNvSpPr txBox="1">
            <a:spLocks noGrp="1"/>
          </p:cNvSpPr>
          <p:nvPr>
            <p:ph type="ctrTitle" idx="4294967295"/>
          </p:nvPr>
        </p:nvSpPr>
        <p:spPr>
          <a:xfrm>
            <a:off x="1373692" y="2945577"/>
            <a:ext cx="6424200" cy="7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1"/>
                </a:solidFill>
              </a:rPr>
              <a:t>Bienvenue </a:t>
            </a:r>
            <a:br>
              <a:rPr lang="en" sz="6000" dirty="0">
                <a:solidFill>
                  <a:schemeClr val="accent1"/>
                </a:solidFill>
              </a:rPr>
            </a:br>
            <a:r>
              <a:rPr lang="en" sz="6000" dirty="0">
                <a:solidFill>
                  <a:schemeClr val="accent1"/>
                </a:solidFill>
              </a:rPr>
              <a:t>au C</a:t>
            </a:r>
            <a:r>
              <a:rPr lang="fr-FR" sz="6000" dirty="0">
                <a:solidFill>
                  <a:schemeClr val="accent1"/>
                </a:solidFill>
              </a:rPr>
              <a:t>o</a:t>
            </a:r>
            <a:r>
              <a:rPr lang="en" sz="6000" dirty="0">
                <a:solidFill>
                  <a:schemeClr val="accent1"/>
                </a:solidFill>
              </a:rPr>
              <a:t>llège ... </a:t>
            </a:r>
            <a:endParaRPr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 D</a:t>
            </a:r>
            <a:r>
              <a:rPr lang="fr-FR" dirty="0"/>
              <a:t>o</a:t>
            </a:r>
            <a:r>
              <a:rPr lang="en" dirty="0"/>
              <a:t>cuments à Rendre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506353" y="2651125"/>
            <a:ext cx="6131292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lang="fr-FR"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13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" name="Google Shape;748;p51">
            <a:extLst>
              <a:ext uri="{FF2B5EF4-FFF2-40B4-BE49-F238E27FC236}">
                <a16:creationId xmlns:a16="http://schemas.microsoft.com/office/drawing/2014/main" id="{64255771-C14A-B130-5307-B6711B282C07}"/>
              </a:ext>
            </a:extLst>
          </p:cNvPr>
          <p:cNvSpPr/>
          <p:nvPr/>
        </p:nvSpPr>
        <p:spPr>
          <a:xfrm rot="428462">
            <a:off x="4268216" y="2987067"/>
            <a:ext cx="607564" cy="841764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705766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 matériel scolaire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506353" y="2651125"/>
            <a:ext cx="6131292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lang="fr-FR"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14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" name="Google Shape;791;p51">
            <a:extLst>
              <a:ext uri="{FF2B5EF4-FFF2-40B4-BE49-F238E27FC236}">
                <a16:creationId xmlns:a16="http://schemas.microsoft.com/office/drawing/2014/main" id="{6EA961DC-EF2A-C5BA-E059-5946229FFCF6}"/>
              </a:ext>
            </a:extLst>
          </p:cNvPr>
          <p:cNvSpPr/>
          <p:nvPr/>
        </p:nvSpPr>
        <p:spPr>
          <a:xfrm>
            <a:off x="4153022" y="2902411"/>
            <a:ext cx="837956" cy="704634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234410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 </a:t>
            </a:r>
            <a:r>
              <a:rPr lang="fr-FR" dirty="0"/>
              <a:t>attentes du collège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506353" y="2651125"/>
            <a:ext cx="6131292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lang="fr-FR"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15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" name="Google Shape;766;p51">
            <a:extLst>
              <a:ext uri="{FF2B5EF4-FFF2-40B4-BE49-F238E27FC236}">
                <a16:creationId xmlns:a16="http://schemas.microsoft.com/office/drawing/2014/main" id="{A15D3C46-69B3-BB37-4EB5-39E16CB07572}"/>
              </a:ext>
            </a:extLst>
          </p:cNvPr>
          <p:cNvSpPr/>
          <p:nvPr/>
        </p:nvSpPr>
        <p:spPr>
          <a:xfrm>
            <a:off x="4205849" y="2877931"/>
            <a:ext cx="732302" cy="811346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528108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 </a:t>
            </a:r>
            <a:r>
              <a:rPr lang="fr-FR" dirty="0"/>
              <a:t>attentes du collège</a:t>
            </a:r>
            <a:endParaRPr dirty="0"/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883375" y="1506350"/>
            <a:ext cx="75210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Font typeface="Wingdings" panose="05000000000000000000" pitchFamily="2" charset="2"/>
              <a:buChar char="ü"/>
            </a:pPr>
            <a:r>
              <a:rPr lang="fr-FR" dirty="0"/>
              <a:t>Être présent et ponctuel.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Font typeface="Wingdings" panose="05000000000000000000" pitchFamily="2" charset="2"/>
              <a:buChar char="ü"/>
            </a:pPr>
            <a:r>
              <a:rPr lang="fr-FR" dirty="0"/>
              <a:t>Avoir un comportement respectueux envers tous et une attitude positive, en classe et en dehors de la classe.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Font typeface="Wingdings" panose="05000000000000000000" pitchFamily="2" charset="2"/>
              <a:buChar char="ü"/>
            </a:pPr>
            <a:r>
              <a:rPr lang="fr-FR" dirty="0"/>
              <a:t>Avoir tout son matériel.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Font typeface="Wingdings" panose="05000000000000000000" pitchFamily="2" charset="2"/>
              <a:buChar char="ü"/>
            </a:pPr>
            <a:r>
              <a:rPr lang="fr-FR" dirty="0"/>
              <a:t>Avoir fait ses devoirs.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Font typeface="Wingdings" panose="05000000000000000000" pitchFamily="2" charset="2"/>
              <a:buChar char="ü"/>
            </a:pPr>
            <a:r>
              <a:rPr lang="fr-FR" dirty="0"/>
              <a:t>Avoir des résultats correspondants à son niveau.</a:t>
            </a: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6" name="Google Shape;766;p51">
            <a:extLst>
              <a:ext uri="{FF2B5EF4-FFF2-40B4-BE49-F238E27FC236}">
                <a16:creationId xmlns:a16="http://schemas.microsoft.com/office/drawing/2014/main" id="{CE9AE28C-8CC6-3FB7-8B9A-D3B40EDFE857}"/>
              </a:ext>
            </a:extLst>
          </p:cNvPr>
          <p:cNvSpPr/>
          <p:nvPr/>
        </p:nvSpPr>
        <p:spPr>
          <a:xfrm>
            <a:off x="7834573" y="3792331"/>
            <a:ext cx="732302" cy="811346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Élection des délégués 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506353" y="2651125"/>
            <a:ext cx="6131292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dirty="0"/>
              <a:t>Élection des délégués provisoires</a:t>
            </a: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16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26" name="Picture 2" descr="journée internationale des enfants ">
            <a:extLst>
              <a:ext uri="{FF2B5EF4-FFF2-40B4-BE49-F238E27FC236}">
                <a16:creationId xmlns:a16="http://schemas.microsoft.com/office/drawing/2014/main" id="{F7EAFC5E-69F2-2FFE-41A3-BD0907163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71" y="3037525"/>
            <a:ext cx="749559" cy="7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635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7"/>
          <p:cNvSpPr txBox="1">
            <a:spLocks noGrp="1"/>
          </p:cNvSpPr>
          <p:nvPr>
            <p:ph type="ctrTitle" idx="4294967295"/>
          </p:nvPr>
        </p:nvSpPr>
        <p:spPr>
          <a:xfrm>
            <a:off x="855300" y="2240145"/>
            <a:ext cx="3158100" cy="93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7200" dirty="0"/>
              <a:t>Bonne année scolaire à tous!</a:t>
            </a:r>
          </a:p>
        </p:txBody>
      </p:sp>
      <p:sp>
        <p:nvSpPr>
          <p:cNvPr id="429" name="Google Shape;429;p3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430" name="Google Shape;430;p37"/>
          <p:cNvSpPr/>
          <p:nvPr/>
        </p:nvSpPr>
        <p:spPr>
          <a:xfrm>
            <a:off x="5698675" y="1712225"/>
            <a:ext cx="1861301" cy="171902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Vérification des listes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dirty="0"/>
              <a:t>Écoutez, et dites s’il y a une erreur</a:t>
            </a: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 carnet de correspondance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dirty="0"/>
              <a:t>rôle, importance, fonctionnement</a:t>
            </a: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155578474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 carnet de correspondance</a:t>
            </a:r>
            <a:endParaRPr dirty="0"/>
          </a:p>
        </p:txBody>
      </p:sp>
      <p:sp>
        <p:nvSpPr>
          <p:cNvPr id="354" name="Google Shape;354;p32"/>
          <p:cNvSpPr txBox="1">
            <a:spLocks noGrp="1"/>
          </p:cNvSpPr>
          <p:nvPr>
            <p:ph type="body" idx="1"/>
          </p:nvPr>
        </p:nvSpPr>
        <p:spPr>
          <a:xfrm>
            <a:off x="1072671" y="1981043"/>
            <a:ext cx="2001900" cy="4761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fr-FR" altLang="ko-KR" sz="1200" dirty="0"/>
              <a:t>Il est </a:t>
            </a:r>
            <a:r>
              <a:rPr lang="fr-FR" altLang="ko-KR" sz="1200" b="1" dirty="0"/>
              <a:t>obligatoire</a:t>
            </a:r>
            <a:r>
              <a:rPr lang="fr-FR" altLang="ko-KR" sz="1200" dirty="0"/>
              <a:t> au collège chaque jour.</a:t>
            </a:r>
          </a:p>
        </p:txBody>
      </p:sp>
      <p:sp>
        <p:nvSpPr>
          <p:cNvPr id="357" name="Google Shape;357;p3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1" name="Google Shape;339;p31">
            <a:extLst>
              <a:ext uri="{FF2B5EF4-FFF2-40B4-BE49-F238E27FC236}">
                <a16:creationId xmlns:a16="http://schemas.microsoft.com/office/drawing/2014/main" id="{0D1C32A5-4DD2-B667-C2F9-3D8DAC80CB3B}"/>
              </a:ext>
            </a:extLst>
          </p:cNvPr>
          <p:cNvSpPr/>
          <p:nvPr/>
        </p:nvSpPr>
        <p:spPr>
          <a:xfrm>
            <a:off x="7812624" y="3691500"/>
            <a:ext cx="906340" cy="903912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54;p32">
            <a:extLst>
              <a:ext uri="{FF2B5EF4-FFF2-40B4-BE49-F238E27FC236}">
                <a16:creationId xmlns:a16="http://schemas.microsoft.com/office/drawing/2014/main" id="{1240394A-1287-8416-4D81-3C6D996BF601}"/>
              </a:ext>
            </a:extLst>
          </p:cNvPr>
          <p:cNvSpPr txBox="1">
            <a:spLocks/>
          </p:cNvSpPr>
          <p:nvPr/>
        </p:nvSpPr>
        <p:spPr>
          <a:xfrm>
            <a:off x="1072671" y="2588000"/>
            <a:ext cx="2001900" cy="85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</a:pPr>
            <a:r>
              <a:rPr lang="fr-FR" altLang="ko-KR" sz="1200" dirty="0"/>
              <a:t>Il </a:t>
            </a:r>
            <a:r>
              <a:rPr lang="fr-FR" altLang="ko-KR" sz="1200" b="1" dirty="0"/>
              <a:t>doit être à jour </a:t>
            </a:r>
            <a:r>
              <a:rPr lang="fr-FR" altLang="ko-KR" sz="1200" dirty="0"/>
              <a:t>: </a:t>
            </a:r>
          </a:p>
          <a:p>
            <a:pPr marL="0" indent="0">
              <a:buFont typeface="Nunito"/>
              <a:buNone/>
            </a:pPr>
            <a:r>
              <a:rPr lang="fr-FR" altLang="ko-KR" sz="1200" dirty="0"/>
              <a:t>les documents donnés doivent être</a:t>
            </a:r>
          </a:p>
          <a:p>
            <a:pPr marL="0" indent="0">
              <a:buFont typeface="Nunito"/>
              <a:buNone/>
            </a:pPr>
            <a:r>
              <a:rPr lang="fr-FR" altLang="ko-KR" sz="1200" dirty="0"/>
              <a:t>notés, les informations doivent être signées, les absences et retards signalés, complétés et signés.</a:t>
            </a:r>
          </a:p>
        </p:txBody>
      </p:sp>
      <p:sp>
        <p:nvSpPr>
          <p:cNvPr id="25" name="Google Shape;354;p32">
            <a:extLst>
              <a:ext uri="{FF2B5EF4-FFF2-40B4-BE49-F238E27FC236}">
                <a16:creationId xmlns:a16="http://schemas.microsoft.com/office/drawing/2014/main" id="{72D89B33-73E8-FB46-B8EA-E62B66A65FFA}"/>
              </a:ext>
            </a:extLst>
          </p:cNvPr>
          <p:cNvSpPr txBox="1">
            <a:spLocks/>
          </p:cNvSpPr>
          <p:nvPr/>
        </p:nvSpPr>
        <p:spPr>
          <a:xfrm>
            <a:off x="3441697" y="1955168"/>
            <a:ext cx="2001900" cy="47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fr-FR" altLang="ko-KR" sz="1200" b="1" dirty="0"/>
              <a:t>Faire le lien entre la famille et le collège.</a:t>
            </a:r>
          </a:p>
        </p:txBody>
      </p:sp>
      <p:sp>
        <p:nvSpPr>
          <p:cNvPr id="26" name="Google Shape;354;p32">
            <a:extLst>
              <a:ext uri="{FF2B5EF4-FFF2-40B4-BE49-F238E27FC236}">
                <a16:creationId xmlns:a16="http://schemas.microsoft.com/office/drawing/2014/main" id="{05FC6348-3031-3121-0522-4C7684F4BC09}"/>
              </a:ext>
            </a:extLst>
          </p:cNvPr>
          <p:cNvSpPr txBox="1">
            <a:spLocks/>
          </p:cNvSpPr>
          <p:nvPr/>
        </p:nvSpPr>
        <p:spPr>
          <a:xfrm>
            <a:off x="3441697" y="2588000"/>
            <a:ext cx="2001900" cy="164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fr-FR" altLang="ko-KR" sz="1200" b="1" dirty="0"/>
              <a:t>Permettre aux parents d’être informés </a:t>
            </a:r>
            <a:r>
              <a:rPr lang="fr-FR" altLang="ko-KR" sz="1200" dirty="0"/>
              <a:t>sur les projets pédagogiques, les réunions, le comportement et le travail de l’élève et autres informations.</a:t>
            </a:r>
          </a:p>
        </p:txBody>
      </p:sp>
      <p:sp>
        <p:nvSpPr>
          <p:cNvPr id="27" name="Google Shape;354;p32">
            <a:extLst>
              <a:ext uri="{FF2B5EF4-FFF2-40B4-BE49-F238E27FC236}">
                <a16:creationId xmlns:a16="http://schemas.microsoft.com/office/drawing/2014/main" id="{03A0BA0D-3679-9E61-74D0-E895FCA378A4}"/>
              </a:ext>
            </a:extLst>
          </p:cNvPr>
          <p:cNvSpPr txBox="1">
            <a:spLocks/>
          </p:cNvSpPr>
          <p:nvPr/>
        </p:nvSpPr>
        <p:spPr>
          <a:xfrm>
            <a:off x="5810723" y="1975135"/>
            <a:ext cx="2001900" cy="58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fr-FR" altLang="ko-KR" sz="1200" dirty="0"/>
              <a:t>Informer sur le règlement intérieur du collège.</a:t>
            </a:r>
          </a:p>
        </p:txBody>
      </p:sp>
      <p:sp>
        <p:nvSpPr>
          <p:cNvPr id="28" name="Google Shape;354;p32">
            <a:extLst>
              <a:ext uri="{FF2B5EF4-FFF2-40B4-BE49-F238E27FC236}">
                <a16:creationId xmlns:a16="http://schemas.microsoft.com/office/drawing/2014/main" id="{D19963E7-DBD4-84BD-9BFF-AB74F27C711F}"/>
              </a:ext>
            </a:extLst>
          </p:cNvPr>
          <p:cNvSpPr txBox="1">
            <a:spLocks/>
          </p:cNvSpPr>
          <p:nvPr/>
        </p:nvSpPr>
        <p:spPr>
          <a:xfrm>
            <a:off x="5810723" y="2604250"/>
            <a:ext cx="2001900" cy="48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fr-FR" altLang="ko-KR" sz="1200" dirty="0"/>
              <a:t>Indiquer les semaines A et B (dernière page).</a:t>
            </a:r>
          </a:p>
        </p:txBody>
      </p:sp>
      <p:sp>
        <p:nvSpPr>
          <p:cNvPr id="29" name="Google Shape;354;p32">
            <a:extLst>
              <a:ext uri="{FF2B5EF4-FFF2-40B4-BE49-F238E27FC236}">
                <a16:creationId xmlns:a16="http://schemas.microsoft.com/office/drawing/2014/main" id="{1AD24EF7-1EA5-B9FA-A6A6-8CEA18D5D1B6}"/>
              </a:ext>
            </a:extLst>
          </p:cNvPr>
          <p:cNvSpPr txBox="1">
            <a:spLocks/>
          </p:cNvSpPr>
          <p:nvPr/>
        </p:nvSpPr>
        <p:spPr>
          <a:xfrm>
            <a:off x="1072671" y="1448800"/>
            <a:ext cx="2001900" cy="38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</a:pPr>
            <a:r>
              <a:rPr lang="fr-FR" altLang="ko-KR" b="1" dirty="0"/>
              <a:t>Importance :</a:t>
            </a:r>
          </a:p>
        </p:txBody>
      </p:sp>
      <p:sp>
        <p:nvSpPr>
          <p:cNvPr id="30" name="Google Shape;354;p32">
            <a:extLst>
              <a:ext uri="{FF2B5EF4-FFF2-40B4-BE49-F238E27FC236}">
                <a16:creationId xmlns:a16="http://schemas.microsoft.com/office/drawing/2014/main" id="{BF1C31B7-BBE0-E32B-F66F-1FB69E785459}"/>
              </a:ext>
            </a:extLst>
          </p:cNvPr>
          <p:cNvSpPr txBox="1">
            <a:spLocks/>
          </p:cNvSpPr>
          <p:nvPr/>
        </p:nvSpPr>
        <p:spPr>
          <a:xfrm>
            <a:off x="3441697" y="1432550"/>
            <a:ext cx="2001900" cy="38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</a:pPr>
            <a:r>
              <a:rPr lang="fr-FR" altLang="ko-KR" b="1" dirty="0"/>
              <a:t>Rôle :</a:t>
            </a:r>
          </a:p>
        </p:txBody>
      </p:sp>
      <p:sp>
        <p:nvSpPr>
          <p:cNvPr id="31" name="Google Shape;354;p32">
            <a:extLst>
              <a:ext uri="{FF2B5EF4-FFF2-40B4-BE49-F238E27FC236}">
                <a16:creationId xmlns:a16="http://schemas.microsoft.com/office/drawing/2014/main" id="{349A6079-1F15-421E-99ED-B4CA904A5706}"/>
              </a:ext>
            </a:extLst>
          </p:cNvPr>
          <p:cNvSpPr txBox="1">
            <a:spLocks/>
          </p:cNvSpPr>
          <p:nvPr/>
        </p:nvSpPr>
        <p:spPr>
          <a:xfrm>
            <a:off x="5810723" y="3206041"/>
            <a:ext cx="2001900" cy="759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fr-FR" altLang="ko-KR" sz="1200" b="1" dirty="0"/>
              <a:t>Les parents doivent le consulter plusieurs fois par semaine.</a:t>
            </a:r>
          </a:p>
        </p:txBody>
      </p:sp>
    </p:spTree>
    <p:extLst>
      <p:ext uri="{BB962C8B-B14F-4D97-AF65-F5344CB8AC3E}">
        <p14:creationId xmlns:p14="http://schemas.microsoft.com/office/powerpoint/2010/main" val="7011541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 build="p"/>
      <p:bldP spid="22" grpId="0"/>
      <p:bldP spid="25" grpId="0" build="p"/>
      <p:bldP spid="26" grpId="0"/>
      <p:bldP spid="27" grpId="0" build="p"/>
      <p:bldP spid="28" grpId="0"/>
      <p:bldP spid="29" grpId="0" build="p"/>
      <p:bldP spid="30" grpId="0" build="p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L’organisation du collège</a:t>
            </a:r>
            <a:endParaRPr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4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9DEBE3-4CA3-E4CC-EE20-5DFE19299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4612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L’ORGANISATION D’UN COLLEGE</a:t>
            </a:r>
            <a:endParaRPr dirty="0"/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39" name="Google Shape;339;p31"/>
          <p:cNvSpPr/>
          <p:nvPr/>
        </p:nvSpPr>
        <p:spPr>
          <a:xfrm>
            <a:off x="7812624" y="3691500"/>
            <a:ext cx="906340" cy="903912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31"/>
          <p:cNvGrpSpPr/>
          <p:nvPr/>
        </p:nvGrpSpPr>
        <p:grpSpPr>
          <a:xfrm>
            <a:off x="5073519" y="1600632"/>
            <a:ext cx="2843563" cy="2996120"/>
            <a:chOff x="5632317" y="1189775"/>
            <a:chExt cx="3305700" cy="3483050"/>
          </a:xfrm>
        </p:grpSpPr>
        <p:sp>
          <p:nvSpPr>
            <p:cNvPr id="341" name="Google Shape;341;p31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 dirty="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PERSONNELS EDUCATIFS </a:t>
              </a:r>
            </a:p>
          </p:txBody>
        </p:sp>
        <p:sp>
          <p:nvSpPr>
            <p:cNvPr id="342" name="Google Shape;342;p31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defRPr/>
              </a:pPr>
              <a:r>
                <a:rPr lang="fr-F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 VIE SCOLAIRE</a:t>
              </a:r>
            </a:p>
            <a:p>
              <a:pPr>
                <a:defRPr/>
              </a:pPr>
              <a:endParaRPr lang="fr-F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fr-F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fr-F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 CPE: </a:t>
              </a:r>
              <a:r>
                <a:rPr lang="fr-F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M.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fr-F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Les assistants éducatifs</a:t>
              </a:r>
            </a:p>
          </p:txBody>
        </p:sp>
      </p:grpSp>
      <p:grpSp>
        <p:nvGrpSpPr>
          <p:cNvPr id="343" name="Google Shape;343;p31"/>
          <p:cNvGrpSpPr/>
          <p:nvPr/>
        </p:nvGrpSpPr>
        <p:grpSpPr>
          <a:xfrm>
            <a:off x="-53074" y="1600825"/>
            <a:ext cx="3123533" cy="2995927"/>
            <a:chOff x="-327452" y="1189999"/>
            <a:chExt cx="3874500" cy="3482826"/>
          </a:xfrm>
        </p:grpSpPr>
        <p:sp>
          <p:nvSpPr>
            <p:cNvPr id="344" name="Google Shape;344;p31"/>
            <p:cNvSpPr/>
            <p:nvPr/>
          </p:nvSpPr>
          <p:spPr>
            <a:xfrm>
              <a:off x="-327452" y="1189999"/>
              <a:ext cx="3874500" cy="669000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 dirty="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PERSONNELS ADMINISTRATIFS </a:t>
              </a:r>
            </a:p>
          </p:txBody>
        </p:sp>
        <p:sp>
          <p:nvSpPr>
            <p:cNvPr id="345" name="Google Shape;345;p31"/>
            <p:cNvSpPr txBox="1"/>
            <p:nvPr/>
          </p:nvSpPr>
          <p:spPr>
            <a:xfrm>
              <a:off x="655361" y="2057125"/>
              <a:ext cx="259241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fr-F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fr-F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 principale : </a:t>
              </a:r>
              <a:r>
                <a:rPr lang="fr-F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Mme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fr-F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Le principal adjoint : </a:t>
              </a:r>
              <a:r>
                <a:rPr lang="fr-F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M.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fr-F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fr-F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 gestionnaire : </a:t>
              </a:r>
              <a:r>
                <a:rPr lang="fr-F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Mme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fr-F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La secrétaire : </a:t>
              </a:r>
              <a:r>
                <a:rPr lang="fr-F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Mme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6" name="Google Shape;346;p31"/>
          <p:cNvGrpSpPr/>
          <p:nvPr/>
        </p:nvGrpSpPr>
        <p:grpSpPr>
          <a:xfrm>
            <a:off x="2761203" y="1600632"/>
            <a:ext cx="2590443" cy="2996120"/>
            <a:chOff x="2944203" y="1189775"/>
            <a:chExt cx="3305700" cy="3483050"/>
          </a:xfrm>
        </p:grpSpPr>
        <p:sp>
          <p:nvSpPr>
            <p:cNvPr id="347" name="Google Shape;347;p31"/>
            <p:cNvSpPr/>
            <p:nvPr/>
          </p:nvSpPr>
          <p:spPr>
            <a:xfrm>
              <a:off x="2944203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 dirty="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PERSONNELS PEDAGOGIQUES</a:t>
              </a:r>
              <a:endParaRPr sz="18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348" name="Google Shape;348;p31"/>
            <p:cNvSpPr txBox="1"/>
            <p:nvPr/>
          </p:nvSpPr>
          <p:spPr>
            <a:xfrm>
              <a:off x="3478948" y="2057126"/>
              <a:ext cx="2770955" cy="2615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fr-FR" altLang="ko-KR" sz="1200" dirty="0">
                  <a:cs typeface="Arial" pitchFamily="34" charset="0"/>
                </a:rPr>
                <a:t> </a:t>
              </a:r>
              <a:r>
                <a:rPr lang="fr-F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L’ensemble des professeurs.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fr-F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Les assistants pédagogiques</a:t>
              </a:r>
              <a:endParaRPr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 professeur principal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fr-FR" dirty="0"/>
              <a:t>M. …</a:t>
            </a: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4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301940732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883374" y="683600"/>
            <a:ext cx="7663467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/>
              <a:t>Professeure Principale: Mme …</a:t>
            </a:r>
          </a:p>
        </p:txBody>
      </p:sp>
      <p:sp>
        <p:nvSpPr>
          <p:cNvPr id="254" name="Google Shape;254;p23"/>
          <p:cNvSpPr txBox="1">
            <a:spLocks noGrp="1"/>
          </p:cNvSpPr>
          <p:nvPr>
            <p:ph type="body" idx="1"/>
          </p:nvPr>
        </p:nvSpPr>
        <p:spPr>
          <a:xfrm>
            <a:off x="798351" y="1936914"/>
            <a:ext cx="1601678" cy="219821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fr-FR" dirty="0"/>
              <a:t>Centraliser les informations auprès des autres professeurs de la classe.</a:t>
            </a:r>
          </a:p>
        </p:txBody>
      </p:sp>
      <p:sp>
        <p:nvSpPr>
          <p:cNvPr id="255" name="Google Shape;255;p23"/>
          <p:cNvSpPr txBox="1">
            <a:spLocks noGrp="1"/>
          </p:cNvSpPr>
          <p:nvPr>
            <p:ph type="body" idx="2"/>
          </p:nvPr>
        </p:nvSpPr>
        <p:spPr>
          <a:xfrm>
            <a:off x="2540127" y="1936914"/>
            <a:ext cx="1726024" cy="219821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fr-FR" dirty="0"/>
              <a:t>Transmettre les informations de l’administration. </a:t>
            </a:r>
            <a:endParaRPr dirty="0"/>
          </a:p>
        </p:txBody>
      </p:sp>
      <p:sp>
        <p:nvSpPr>
          <p:cNvPr id="256" name="Google Shape;256;p23"/>
          <p:cNvSpPr txBox="1">
            <a:spLocks noGrp="1"/>
          </p:cNvSpPr>
          <p:nvPr>
            <p:ph type="body" idx="3"/>
          </p:nvPr>
        </p:nvSpPr>
        <p:spPr>
          <a:xfrm>
            <a:off x="4434241" y="1936914"/>
            <a:ext cx="1875314" cy="219821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dirty="0"/>
              <a:t>Contact privilégié avec les parents d’élèves.</a:t>
            </a: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57" name="Google Shape;257;p2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58" name="Google Shape;258;p23"/>
          <p:cNvSpPr/>
          <p:nvPr/>
        </p:nvSpPr>
        <p:spPr>
          <a:xfrm rot="864908">
            <a:off x="7894513" y="3753336"/>
            <a:ext cx="788952" cy="998941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6;p23">
            <a:extLst>
              <a:ext uri="{FF2B5EF4-FFF2-40B4-BE49-F238E27FC236}">
                <a16:creationId xmlns:a16="http://schemas.microsoft.com/office/drawing/2014/main" id="{6FD1A792-01B7-A4CF-38E5-21F76B63860F}"/>
              </a:ext>
            </a:extLst>
          </p:cNvPr>
          <p:cNvSpPr txBox="1">
            <a:spLocks/>
          </p:cNvSpPr>
          <p:nvPr/>
        </p:nvSpPr>
        <p:spPr>
          <a:xfrm>
            <a:off x="6385595" y="1936914"/>
            <a:ext cx="1875314" cy="21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✗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</a:pPr>
            <a:endParaRPr lang="fr-FR" dirty="0"/>
          </a:p>
          <a:p>
            <a:pPr marL="0" indent="0">
              <a:spcBef>
                <a:spcPts val="1000"/>
              </a:spcBef>
              <a:buFont typeface="Nunito"/>
              <a:buNone/>
            </a:pPr>
            <a:r>
              <a:rPr lang="fr-FR" dirty="0"/>
              <a:t>Contact privilégié avec les élèves.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Nunito"/>
              <a:buNone/>
            </a:pPr>
            <a:endParaRPr lang="fr-FR" dirty="0"/>
          </a:p>
        </p:txBody>
      </p:sp>
      <p:sp>
        <p:nvSpPr>
          <p:cNvPr id="9" name="Google Shape;738;p51">
            <a:extLst>
              <a:ext uri="{FF2B5EF4-FFF2-40B4-BE49-F238E27FC236}">
                <a16:creationId xmlns:a16="http://schemas.microsoft.com/office/drawing/2014/main" id="{2E17DDE7-23B7-03FA-3273-032E9149FFA8}"/>
              </a:ext>
            </a:extLst>
          </p:cNvPr>
          <p:cNvSpPr/>
          <p:nvPr/>
        </p:nvSpPr>
        <p:spPr>
          <a:xfrm>
            <a:off x="1302853" y="1677251"/>
            <a:ext cx="416041" cy="548539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59;p51">
            <a:extLst>
              <a:ext uri="{FF2B5EF4-FFF2-40B4-BE49-F238E27FC236}">
                <a16:creationId xmlns:a16="http://schemas.microsoft.com/office/drawing/2014/main" id="{AF6D0E8A-65C8-7E18-97DB-9EBD5B13B82F}"/>
              </a:ext>
            </a:extLst>
          </p:cNvPr>
          <p:cNvSpPr/>
          <p:nvPr/>
        </p:nvSpPr>
        <p:spPr>
          <a:xfrm>
            <a:off x="3071829" y="1677251"/>
            <a:ext cx="569172" cy="548539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5A5ACD74-A0C4-C435-7788-5D14A7111CD6}"/>
              </a:ext>
            </a:extLst>
          </p:cNvPr>
          <p:cNvSpPr/>
          <p:nvPr/>
        </p:nvSpPr>
        <p:spPr>
          <a:xfrm>
            <a:off x="5096573" y="1745831"/>
            <a:ext cx="373229" cy="51424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chat à bulles ">
            <a:extLst>
              <a:ext uri="{FF2B5EF4-FFF2-40B4-BE49-F238E27FC236}">
                <a16:creationId xmlns:a16="http://schemas.microsoft.com/office/drawing/2014/main" id="{A404BE70-688A-3E89-AA2D-2AA07E90D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31" y="1665134"/>
            <a:ext cx="675641" cy="6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uild="p"/>
      <p:bldP spid="255" grpId="0" build="p"/>
      <p:bldP spid="256" grpId="0" build="p"/>
      <p:bldP spid="8" grpId="0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Curio template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387</Words>
  <Application>Microsoft Office PowerPoint</Application>
  <PresentationFormat>Affichage à l'écran (16:9)</PresentationFormat>
  <Paragraphs>92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Wingdings</vt:lpstr>
      <vt:lpstr>Nunito</vt:lpstr>
      <vt:lpstr>Calibri</vt:lpstr>
      <vt:lpstr>Amatic SC</vt:lpstr>
      <vt:lpstr>Curio template</vt:lpstr>
      <vt:lpstr>Rentrée 6ème  2022</vt:lpstr>
      <vt:lpstr>Bienvenue  au Collège ... </vt:lpstr>
      <vt:lpstr>Vérification des listes</vt:lpstr>
      <vt:lpstr>Le carnet de correspondance</vt:lpstr>
      <vt:lpstr>Le carnet de correspondance</vt:lpstr>
      <vt:lpstr>L’organisation du collège</vt:lpstr>
      <vt:lpstr>L’ORGANISATION D’UN COLLEGE</vt:lpstr>
      <vt:lpstr>Le professeur principal</vt:lpstr>
      <vt:lpstr>Professeure Principale: Mme …</vt:lpstr>
      <vt:lpstr>Les autres professeurs</vt:lpstr>
      <vt:lpstr>Les professeurs de la 6eme</vt:lpstr>
      <vt:lpstr>L’emploi du temps</vt:lpstr>
      <vt:lpstr>Présentation PowerPoint</vt:lpstr>
      <vt:lpstr>Les règles de vie collectives</vt:lpstr>
      <vt:lpstr>Le règlement intérieur</vt:lpstr>
      <vt:lpstr>Le régime de sortie</vt:lpstr>
      <vt:lpstr>Les manuels scolaires</vt:lpstr>
      <vt:lpstr>Le site du collège</vt:lpstr>
      <vt:lpstr>Les tablettes</vt:lpstr>
      <vt:lpstr>Les Documents à Rendre</vt:lpstr>
      <vt:lpstr>Le matériel scolaire</vt:lpstr>
      <vt:lpstr>Les attentes du collège</vt:lpstr>
      <vt:lpstr>Les attentes du collège</vt:lpstr>
      <vt:lpstr>Élection des délégués </vt:lpstr>
      <vt:lpstr>Bonne année scolaire à tous!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Rentrée 6eme  2022</dc:title>
  <dc:creator>Knocking on Teachers' Door</dc:creator>
  <cp:lastModifiedBy>Claire Parmentier</cp:lastModifiedBy>
  <cp:revision>6</cp:revision>
  <dcterms:modified xsi:type="dcterms:W3CDTF">2022-08-17T09:26:16Z</dcterms:modified>
</cp:coreProperties>
</file>